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Average"/>
      <p:regular r:id="rId60"/>
    </p:embeddedFont>
    <p:embeddedFont>
      <p:font typeface="Oswald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CDC86F-2A66-43EE-A9B0-A97D92DCEAF7}">
  <a:tblStyle styleId="{A1CDC86F-2A66-43EE-A9B0-A97D92DCE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E84624-56D2-433F-B76F-92A2E92A46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5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bold.fntdata"/><Relationship Id="rId61" Type="http://schemas.openxmlformats.org/officeDocument/2006/relationships/font" Target="fonts/Oswa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verage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Montserrat-bold.fntdata"/><Relationship Id="rId12" Type="http://schemas.openxmlformats.org/officeDocument/2006/relationships/slide" Target="slides/slide6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I’m ___ this is the earmark team, and today we are going to discuss uncovering and adopting untapped streaming consumers.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fefeac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3fefeac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model will be to predict if a user is already a streaming consumer or not.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644780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6644780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data provided by Deloitte was the foundation of our product.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analyzed and merged 3 different years of data to provide the most </a:t>
            </a:r>
            <a:r>
              <a:rPr lang="en"/>
              <a:t>generalizable</a:t>
            </a:r>
            <a:r>
              <a:rPr lang="en"/>
              <a:t> model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href="https://www.flaticon.com/free-icons/consolidation" title="consolidation icons"&gt;Consolidation icons created by Freepik - Flaticon&lt;/a&gt;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66447802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66447802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6447802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66447802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2020, about 18.37 percent of the U.S. population fell into the 0-14 year category, 65 percent into the 15-64 age group and 16.63 percent of the population were over 65 years of age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6447802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66447802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Reflects the US total population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Enables our team to build effective models across the domestic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Risk: model risk when US demographics aren’t reflected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7869855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7869855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6447802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6447802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6447802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6447802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7869855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7869855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7869855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7869855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3fefeacb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3fefeacb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as students, streaming is often something that we are all too familiar with. This screen might be something you’ve come across before.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industry has been taking off with a few players since 2010…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78698554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78698554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78698554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7869855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features - importance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7a6e22c7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7a6e22c7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7a6e22c7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7a6e22c7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7869855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7869855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0cdd5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0cdd5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visually see that feature engineering has really helped us remove those </a:t>
            </a:r>
            <a:r>
              <a:rPr lang="en"/>
              <a:t>extremely</a:t>
            </a:r>
            <a:r>
              <a:rPr lang="en"/>
              <a:t> white spaces!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769562c7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769562c7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r>
              <a:rPr lang="en"/>
              <a:t>Michael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right data transformation we are able to get best results on fitting the data into Machine Learning Models!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of experienced data scientists in collaboration with industry leading product managers has build a state of the art Machine Learning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 now shifts into the Modelling and interpretation stages of the pipeline.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69562c7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769562c7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industry standard approach towards </a:t>
            </a:r>
            <a:r>
              <a:rPr lang="en"/>
              <a:t>building</a:t>
            </a:r>
            <a:r>
              <a:rPr lang="en"/>
              <a:t> a model is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train,validate and evaluate the machine learning model on our engineered data.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869855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7869855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to </a:t>
            </a:r>
            <a:r>
              <a:rPr lang="en"/>
              <a:t>explore couple of ML algorithms to build the best classifier on the target of whether a digital consumer is a streamer or not.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8698554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78698554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took the modelling approach a step further by grid searching on the model hyperparameters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now look at the outcomes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3fefeac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3fefeac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particular, streaming industry revenues have been increasing annually by 23.3% and are projected to continue rising.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769562c7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769562c7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ROC curves and AUC values are the industry standards to evaluate a classification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78698554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7869855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Both the </a:t>
            </a:r>
            <a:r>
              <a:rPr lang="en">
                <a:solidFill>
                  <a:schemeClr val="dk1"/>
                </a:solidFill>
              </a:rPr>
              <a:t>grid searched</a:t>
            </a:r>
            <a:r>
              <a:rPr lang="en">
                <a:solidFill>
                  <a:schemeClr val="dk1"/>
                </a:solidFill>
              </a:rPr>
              <a:t> models are </a:t>
            </a:r>
            <a:r>
              <a:rPr lang="en">
                <a:solidFill>
                  <a:schemeClr val="dk1"/>
                </a:solidFill>
              </a:rPr>
              <a:t>really</a:t>
            </a:r>
            <a:r>
              <a:rPr lang="en">
                <a:solidFill>
                  <a:schemeClr val="dk1"/>
                </a:solidFill>
              </a:rPr>
              <a:t> close wrt these metrics.But random forest wins by a small </a:t>
            </a:r>
            <a:r>
              <a:rPr lang="en">
                <a:solidFill>
                  <a:schemeClr val="dk1"/>
                </a:solidFill>
              </a:rPr>
              <a:t>margin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reinforce our selection we also look at the </a:t>
            </a:r>
            <a:r>
              <a:rPr lang="en">
                <a:solidFill>
                  <a:schemeClr val="dk1"/>
                </a:solidFill>
              </a:rPr>
              <a:t>classification</a:t>
            </a:r>
            <a:r>
              <a:rPr lang="en">
                <a:solidFill>
                  <a:schemeClr val="dk1"/>
                </a:solidFill>
              </a:rPr>
              <a:t> 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7a6e22c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7a6e22c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look at Recall and F1 scores as we want our model to predict as less incorrectly as possible.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78698554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7869855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Forest does marginally better than logistic regression in that aspect too!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7869855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7869855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 we use Random Forest to model and interpret the importance of 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what factors are the most important in determining whether a digital consumer is streamer or not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769562c7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769562c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thing to notice is that our feature engineering has been very successful and they run to the top of this list!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769562c76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769562c7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applies to the outputs of logistic classifier.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were the findings of our approach so far, Krish will take you through the Insights and recommendations.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769562c7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769562c7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Forest feature importance , we see that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Drones, gaming pc, video rec dev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769562c7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769562c7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</a:t>
            </a:r>
            <a:r>
              <a:rPr lang="en"/>
              <a:t>classifier</a:t>
            </a:r>
            <a:r>
              <a:rPr lang="en"/>
              <a:t> feature importance.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able to identify the directionality of the feature’s impact through our work with logistic classifier.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these insights help?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76a4578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76a4578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3fefeac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3fefeac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growth led the Netflix’s CEO to claim in 2017 that “sleep” is their biggest </a:t>
            </a:r>
            <a:r>
              <a:rPr lang="en"/>
              <a:t>competitor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769562c7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769562c7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Cater content improving their experience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69562c7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769562c7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40-60 aged </a:t>
            </a: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(daily news, retro music and classics)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Promote Online learning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AutoNum type="arabicPeriod"/>
            </a:pPr>
            <a:r>
              <a:rPr lang="en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Recurring value by diversifying content types to be a part of peoples everyday lives.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Streaming is being extensively used and so Instead of being a disposable service, it can be made to have recurring usage by bringing a variety of content types.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3fefeac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3fefeac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Models - Predicting premium, further narrowing high potential consumers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Expanding portfolio  - Other relevant earmark’s markets (give examples)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Better Data Engineering : Improving &amp; Integrating additional Data 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fefeac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3fefeac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769562c7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769562c7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769562c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769562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combination narrows the 198 features to 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 the funnel thing to explain the biz logic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3fefeac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3fefeac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this booming market has also attracted new </a:t>
            </a:r>
            <a:r>
              <a:rPr lang="en"/>
              <a:t>entrants (shown by the red line)</a:t>
            </a:r>
            <a:r>
              <a:rPr lang="en"/>
              <a:t> to carve out their own particular niches in streaming.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3fefeac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3fefeac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has created a competitive landscape where companies are struggling to find new consumers who are not already loyal to a competing streaming service, take the risk of redundant and over advertising, and which all concludes to an increase in cost of acquisition.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3fefeac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3fefeac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this problem, our team of experienced product and data scientists came together to form 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3fefeac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3fefeac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EARMARK. A business intelligence firm that focuses on listening to customers through surveys and open source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3fefeac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3fefeac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…helps </a:t>
            </a:r>
            <a:r>
              <a:rPr lang="en"/>
              <a:t>streaming companies identify and advertise to high potential customers to increase ROI on advertising and market share.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hyperlink" Target="https://towardsdatascience.com/5-steps-of-a-data-science-project-lifecycle-26c50372b492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intellipaat.com/blog/tutorial/data-science-tutorial/modeling-the-data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intellipaat.com/blog/tutorial/data-science-tutorial/modeling-the-data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y-ibisworld-com.cmu.idm.oclc.org/us/en/industry-specialized/od6197/about" TargetMode="External"/><Relationship Id="rId4" Type="http://schemas.openxmlformats.org/officeDocument/2006/relationships/hyperlink" Target="https://www.theguardian.com/technology/2017/apr/18/netflix-competitor-sleep-uber-facebook" TargetMode="External"/><Relationship Id="rId5" Type="http://schemas.openxmlformats.org/officeDocument/2006/relationships/hyperlink" Target="https://techtelegraph.co.uk/why-netflix-asks-are-you-still-watching-and-how-to-stop-it/" TargetMode="External"/><Relationship Id="rId6" Type="http://schemas.openxmlformats.org/officeDocument/2006/relationships/hyperlink" Target="https://towardsdatascience.com/5-steps-of-a-data-science-project-lifecycle-26c50372b492" TargetMode="External"/><Relationship Id="rId7" Type="http://schemas.openxmlformats.org/officeDocument/2006/relationships/hyperlink" Target="https://intellipaat.com/blog/tutorial/data-science-tutorial/modeling-the-data/" TargetMode="External"/><Relationship Id="rId8" Type="http://schemas.openxmlformats.org/officeDocument/2006/relationships/hyperlink" Target="https://pyimagesearch.com/2021/05/24/grid-search-hyperparameter-tuning-with-scikit-learn-gridsearchcv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8.png"/><Relationship Id="rId13" Type="http://schemas.openxmlformats.org/officeDocument/2006/relationships/image" Target="../media/image44.png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inkedin.com/in/michael60123/" TargetMode="External"/><Relationship Id="rId4" Type="http://schemas.openxmlformats.org/officeDocument/2006/relationships/hyperlink" Target="https://www.linkedin.com/in/nicholashthomas/" TargetMode="External"/><Relationship Id="rId9" Type="http://schemas.openxmlformats.org/officeDocument/2006/relationships/image" Target="../media/image28.jpg"/><Relationship Id="rId5" Type="http://schemas.openxmlformats.org/officeDocument/2006/relationships/image" Target="../media/image4.png"/><Relationship Id="rId6" Type="http://schemas.openxmlformats.org/officeDocument/2006/relationships/hyperlink" Target="https://www.linkedin.com/in/kellymcm/" TargetMode="External"/><Relationship Id="rId7" Type="http://schemas.openxmlformats.org/officeDocument/2006/relationships/hyperlink" Target="https://www.linkedin.com/in/davidsonsiga/" TargetMode="External"/><Relationship Id="rId8" Type="http://schemas.openxmlformats.org/officeDocument/2006/relationships/hyperlink" Target="http://www.linkedin.com/in/krishnaraj-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</a:t>
            </a:r>
            <a:r>
              <a:rPr lang="en"/>
              <a:t>and adopting</a:t>
            </a:r>
            <a:br>
              <a:rPr lang="en"/>
            </a:br>
            <a:r>
              <a:rPr lang="en"/>
              <a:t>untapped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consumers 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745275"/>
            <a:ext cx="85206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Nicholas Thomas, nhthomas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Kelly McManus, kellymcm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Davidson Siga , dsiga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Krishnaraj Pawooskar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kpawoosk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Michael Yang, myang3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3"/>
          <p:cNvGrpSpPr/>
          <p:nvPr/>
        </p:nvGrpSpPr>
        <p:grpSpPr>
          <a:xfrm>
            <a:off x="7089025" y="4454150"/>
            <a:ext cx="3245700" cy="582325"/>
            <a:chOff x="6637450" y="4432975"/>
            <a:chExt cx="3245700" cy="582325"/>
          </a:xfrm>
        </p:grpSpPr>
        <p:sp>
          <p:nvSpPr>
            <p:cNvPr id="62" name="Google Shape;62;p13"/>
            <p:cNvSpPr txBox="1"/>
            <p:nvPr/>
          </p:nvSpPr>
          <p:spPr>
            <a:xfrm>
              <a:off x="6637450" y="4461200"/>
              <a:ext cx="3245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armark </a:t>
              </a:r>
              <a:endParaRPr b="1" sz="24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>
              <a:off x="7935500" y="4432975"/>
              <a:ext cx="506250" cy="50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3"/>
          <p:cNvSpPr/>
          <p:nvPr/>
        </p:nvSpPr>
        <p:spPr>
          <a:xfrm>
            <a:off x="4016450" y="2805125"/>
            <a:ext cx="1174800" cy="38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7125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user a streaming consumer or a potential lead?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Deloitte Media Consumption Survey Dataset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8" y="1238675"/>
            <a:ext cx="861573" cy="12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5" y="2567451"/>
            <a:ext cx="861573" cy="12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25" y="3816674"/>
            <a:ext cx="861573" cy="12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154875" y="1353488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2009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1124650" y="2676200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2010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124650" y="3998900"/>
            <a:ext cx="129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2011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Survey Data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104" y="2183726"/>
            <a:ext cx="1616699" cy="16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754350" y="3960500"/>
            <a:ext cx="17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Combined Dataset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45650" y="1537900"/>
            <a:ext cx="3161500" cy="31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Features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Over 190 survey data points 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6,400+ rows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00"/>
              <a:t>Demographic Data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Respondent media consumption habits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analysis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Age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Ethnicity</a:t>
            </a:r>
            <a:endParaRPr sz="2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8" y="1795700"/>
            <a:ext cx="4310500" cy="2735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5"/>
          <p:cNvGraphicFramePr/>
          <p:nvPr/>
        </p:nvGraphicFramePr>
        <p:xfrm>
          <a:off x="4989125" y="201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{A1CDC86F-2A66-43EE-A9B0-A97D92DCEAF7}</a:tableStyleId>
              </a:tblPr>
              <a:tblGrid>
                <a:gridCol w="897725"/>
                <a:gridCol w="1170450"/>
                <a:gridCol w="1443175"/>
              </a:tblGrid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census.gov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Deloitte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White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76.3%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64-70%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Hispanic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18.5%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10-11%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Black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13.4%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10-13%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Asian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2-7%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Income</a:t>
            </a:r>
            <a:endParaRPr sz="23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0475"/>
            <a:ext cx="8403052" cy="29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takeaways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Reflects US population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Enables modeling across domestic market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Risks poor performance where demographics aren’t reflected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entertainment activities of </a:t>
            </a:r>
            <a:r>
              <a:rPr lang="en"/>
              <a:t>respondents</a:t>
            </a:r>
            <a:endParaRPr/>
          </a:p>
        </p:txBody>
      </p:sp>
      <p:sp>
        <p:nvSpPr>
          <p:cNvPr id="188" name="Google Shape;188;p28"/>
          <p:cNvSpPr txBox="1"/>
          <p:nvPr>
            <p:ph idx="2" type="body"/>
          </p:nvPr>
        </p:nvSpPr>
        <p:spPr>
          <a:xfrm>
            <a:off x="56885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1" marL="914400" rtl="0" algn="l"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Watching TV</a:t>
            </a:r>
            <a:br>
              <a:rPr lang="en" sz="2300"/>
            </a:b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Listening to music</a:t>
            </a:r>
            <a:br>
              <a:rPr lang="en" sz="2300"/>
            </a:b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Gaming</a:t>
            </a:r>
            <a:endParaRPr sz="23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00" y="1472690"/>
            <a:ext cx="5860449" cy="27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6321125" y="187735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321125" y="2646675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6321125" y="350095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5660925" y="217440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3781550" y="3551425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4418625" y="2439300"/>
            <a:ext cx="240900" cy="26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Target: Which services do you pay for?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→ Flag for consumer paying for streaming</a:t>
            </a:r>
            <a:br>
              <a:rPr lang="en" sz="2300"/>
            </a:b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→ Streaming = music, video, or gaming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92900" y="1860450"/>
            <a:ext cx="8158200" cy="14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cleaning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sense of 195 variables.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015600"/>
            <a:ext cx="8520600" cy="31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Q11 - Of the products you indicated you own, which do you value the most?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→ Streaming?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50" y="629113"/>
            <a:ext cx="8418100" cy="3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413550" y="4637450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(Telegraph,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leakage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015600"/>
            <a:ext cx="8520600" cy="31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Q11 - Of the products you indicated you own, which do you value the most?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→ Streaming?</a:t>
            </a:r>
            <a:endParaRPr sz="2000"/>
          </a:p>
        </p:txBody>
      </p:sp>
      <p:sp>
        <p:nvSpPr>
          <p:cNvPr id="219" name="Google Shape;219;p32"/>
          <p:cNvSpPr/>
          <p:nvPr/>
        </p:nvSpPr>
        <p:spPr>
          <a:xfrm>
            <a:off x="860850" y="697950"/>
            <a:ext cx="7422300" cy="3747600"/>
          </a:xfrm>
          <a:prstGeom prst="mathMultiply">
            <a:avLst>
              <a:gd fmla="val 2159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Recategorizing  </a:t>
            </a:r>
            <a:endParaRPr/>
          </a:p>
        </p:txBody>
      </p:sp>
      <p:graphicFrame>
        <p:nvGraphicFramePr>
          <p:cNvPr id="225" name="Google Shape;225;p33"/>
          <p:cNvGraphicFramePr/>
          <p:nvPr/>
        </p:nvGraphicFramePr>
        <p:xfrm>
          <a:off x="326725" y="13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{A3E84624-56D2-433F-B76F-92A2E92A461F}</a:tableStyleId>
              </a:tblPr>
              <a:tblGrid>
                <a:gridCol w="37771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Which of the following media or home entertainment equipment does your household own? Flat panel television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4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Which of the following media or home entertainment equipment does your household own? Digital video recorder (DVR)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Q8 -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…</a:t>
                      </a:r>
                      <a:endParaRPr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6" name="Google Shape;226;p33"/>
          <p:cNvGraphicFramePr/>
          <p:nvPr/>
        </p:nvGraphicFramePr>
        <p:xfrm>
          <a:off x="4526475" y="1769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{A3E84624-56D2-433F-B76F-92A2E92A461F}</a:tableStyleId>
              </a:tblPr>
              <a:tblGrid>
                <a:gridCol w="1194125"/>
                <a:gridCol w="2216525"/>
                <a:gridCol w="880150"/>
              </a:tblGrid>
              <a:tr h="42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 Tech 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'Smart watch’,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‘Fitness band’,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‘Smart glasse’,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‘Virtual reality headset’,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‘Drone'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Binary Flag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 Tech 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'Antenna’, 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’Basic mobile phone'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sp>
        <p:nvSpPr>
          <p:cNvPr id="227" name="Google Shape;227;p33"/>
          <p:cNvSpPr/>
          <p:nvPr/>
        </p:nvSpPr>
        <p:spPr>
          <a:xfrm rot="5400000">
            <a:off x="4217670" y="2781365"/>
            <a:ext cx="200700" cy="110100"/>
          </a:xfrm>
          <a:prstGeom prst="triangle">
            <a:avLst>
              <a:gd fmla="val 56216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One Hot-Encoding &amp; Bucketing 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5" y="1942200"/>
            <a:ext cx="1576475" cy="20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575" y="2123387"/>
            <a:ext cx="5095251" cy="17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 rot="5400000">
            <a:off x="2712262" y="2902150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Numeric 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6" y="1793119"/>
            <a:ext cx="5299324" cy="15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093" y="1793125"/>
            <a:ext cx="1632291" cy="15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/>
          <p:nvPr/>
        </p:nvSpPr>
        <p:spPr>
          <a:xfrm rot="5400000">
            <a:off x="6305166" y="2485050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49290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+</a:t>
            </a:r>
            <a:br>
              <a:rPr lang="en"/>
            </a:br>
            <a:r>
              <a:rPr lang="en"/>
              <a:t>Data leakage removal 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treatment+ </a:t>
            </a:r>
            <a:br>
              <a:rPr lang="en"/>
            </a:br>
            <a:r>
              <a:rPr lang="en"/>
              <a:t>Missing value treatment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	→ </a:t>
            </a:r>
            <a:r>
              <a:rPr lang="en" u="sng"/>
              <a:t>26</a:t>
            </a:r>
            <a:r>
              <a:rPr lang="en"/>
              <a:t> clean, high impact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for modeling!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Feature Engineering! (Before vs After)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19034" cy="33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25953" l="22100" r="0" t="0"/>
          <a:stretch/>
        </p:blipFill>
        <p:spPr>
          <a:xfrm>
            <a:off x="4682425" y="1152474"/>
            <a:ext cx="4149866" cy="33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experienced leadership </a:t>
            </a:r>
            <a:r>
              <a:rPr lang="en"/>
              <a:t>builds SOTA Data Science pipeline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3833" l="0" r="0" t="16630"/>
          <a:stretch/>
        </p:blipFill>
        <p:spPr>
          <a:xfrm>
            <a:off x="0" y="1330275"/>
            <a:ext cx="9143998" cy="381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70000"/>
              </a:srgbClr>
            </a:outerShdw>
          </a:effectLst>
        </p:spPr>
      </p:pic>
      <p:sp>
        <p:nvSpPr>
          <p:cNvPr id="263" name="Google Shape;263;p38"/>
          <p:cNvSpPr txBox="1"/>
          <p:nvPr/>
        </p:nvSpPr>
        <p:spPr>
          <a:xfrm>
            <a:off x="61500" y="4806050"/>
            <a:ext cx="894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[1] : Lau, D. C. H. (2019, January 10). </a:t>
            </a:r>
            <a:r>
              <a:rPr i="1" lang="en" sz="700">
                <a:solidFill>
                  <a:schemeClr val="dk1"/>
                </a:solidFill>
              </a:rPr>
              <a:t>5 steps of a data science project lifecycle</a:t>
            </a:r>
            <a:r>
              <a:rPr lang="en" sz="700">
                <a:solidFill>
                  <a:schemeClr val="dk1"/>
                </a:solidFill>
              </a:rPr>
              <a:t>. Medium. ]Retrieved February 28, 2022, from </a:t>
            </a:r>
            <a:r>
              <a:rPr lang="en" sz="7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https://towardsdatascience.com/5-steps-of-a-data-science-project-lifecycle-26c50372b492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Engineered data was modelled with reliable ML Algorithms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463" y="1062960"/>
            <a:ext cx="4395075" cy="3697865"/>
          </a:xfrm>
          <a:prstGeom prst="rect">
            <a:avLst/>
          </a:prstGeom>
          <a:noFill/>
          <a:ln>
            <a:noFill/>
          </a:ln>
          <a:effectLst>
            <a:outerShdw blurRad="1357313" rotWithShape="0" algn="bl">
              <a:schemeClr val="dk1"/>
            </a:outerShdw>
          </a:effectLst>
        </p:spPr>
      </p:pic>
      <p:sp>
        <p:nvSpPr>
          <p:cNvPr id="270" name="Google Shape;270;p39"/>
          <p:cNvSpPr txBox="1"/>
          <p:nvPr/>
        </p:nvSpPr>
        <p:spPr>
          <a:xfrm>
            <a:off x="61500" y="4806050"/>
            <a:ext cx="8947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600">
                <a:solidFill>
                  <a:schemeClr val="dk1"/>
                </a:solidFill>
              </a:rPr>
              <a:t>[2]: Modeling the data - data science tutorial</a:t>
            </a:r>
            <a:r>
              <a:rPr lang="en" sz="6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6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br>
              <a:rPr i="1" lang="en" sz="600">
                <a:solidFill>
                  <a:schemeClr val="dk1"/>
                </a:solidFill>
              </a:rPr>
            </a:br>
            <a:r>
              <a:rPr i="1" lang="en" sz="600">
                <a:solidFill>
                  <a:schemeClr val="dk1"/>
                </a:solidFill>
              </a:rPr>
              <a:t>[3] </a:t>
            </a:r>
            <a:r>
              <a:rPr i="1" lang="en" sz="600">
                <a:solidFill>
                  <a:schemeClr val="dk1"/>
                </a:solidFill>
              </a:rPr>
              <a:t>Grid search hyperparameter tuning with scikit-learn ( GRIDSEARCHCV )</a:t>
            </a:r>
            <a:r>
              <a:rPr lang="en" sz="600">
                <a:solidFill>
                  <a:schemeClr val="dk1"/>
                </a:solidFill>
              </a:rPr>
              <a:t>. PyImageSearch. (2021, May 7). Retrieved February 28, 2022, from https://pyimagesearch.com/2021/05/24/grid-search-hyperparameter-tuning-with-scikit-learn-gridsearchcv/ 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two classification </a:t>
            </a:r>
            <a:r>
              <a:rPr lang="en"/>
              <a:t>ML algorithms in hypothesis space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4818163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Random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Forest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1451263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Logistic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Regression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with Grid Search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 rotWithShape="1">
          <a:blip r:embed="rId3">
            <a:alphaModFix/>
          </a:blip>
          <a:srcRect b="0" l="0" r="0" t="10658"/>
          <a:stretch/>
        </p:blipFill>
        <p:spPr>
          <a:xfrm>
            <a:off x="2167020" y="1158650"/>
            <a:ext cx="4809955" cy="3506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61500" y="4806050"/>
            <a:ext cx="8947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600">
                <a:solidFill>
                  <a:schemeClr val="dk1"/>
                </a:solidFill>
              </a:rPr>
              <a:t>[2]: Modeling the data - data science tutorial</a:t>
            </a:r>
            <a:r>
              <a:rPr lang="en" sz="6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6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br>
              <a:rPr i="1" lang="en" sz="600">
                <a:solidFill>
                  <a:schemeClr val="dk1"/>
                </a:solidFill>
              </a:rPr>
            </a:br>
            <a:r>
              <a:rPr i="1" lang="en" sz="600">
                <a:solidFill>
                  <a:schemeClr val="dk1"/>
                </a:solidFill>
              </a:rPr>
              <a:t>[3] Grid search hyperparameter tuning with scikit-learn ( GRIDSEARCHCV )</a:t>
            </a:r>
            <a:r>
              <a:rPr lang="en" sz="600">
                <a:solidFill>
                  <a:schemeClr val="dk1"/>
                </a:solidFill>
              </a:rPr>
              <a:t>. PyImageSearch. (2021, May 7). Retrieved February 28, 2022, from https://pyimagesearch.com/2021/05/24/grid-search-hyperparameter-tuning-with-scikit-learn-gridsearchcv/ </a:t>
            </a:r>
            <a:endParaRPr sz="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over year increase in market revenue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2203" l="0" r="0" t="7668"/>
          <a:stretch/>
        </p:blipFill>
        <p:spPr>
          <a:xfrm>
            <a:off x="1557175" y="995725"/>
            <a:ext cx="6029649" cy="40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703925" y="4637450"/>
            <a:ext cx="12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(Cook,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rot="10800000">
            <a:off x="6012200" y="1017725"/>
            <a:ext cx="15000" cy="3446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ROC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75" y="1441325"/>
            <a:ext cx="4058524" cy="2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75" y="1441313"/>
            <a:ext cx="4058524" cy="290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75" y="1441325"/>
            <a:ext cx="4058524" cy="2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75" y="1441313"/>
            <a:ext cx="4058524" cy="2902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/>
          <p:nvPr/>
        </p:nvSpPr>
        <p:spPr>
          <a:xfrm>
            <a:off x="6796781" y="3198425"/>
            <a:ext cx="2073300" cy="1072500"/>
          </a:xfrm>
          <a:prstGeom prst="frame">
            <a:avLst>
              <a:gd fmla="val 8825" name="adj1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875" y="4343725"/>
            <a:ext cx="662324" cy="6623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445025"/>
            <a:ext cx="85206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ROC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311700" y="445025"/>
            <a:ext cx="8520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Confusion Matrix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5" y="1584075"/>
            <a:ext cx="3673525" cy="2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25" y="1587250"/>
            <a:ext cx="3673525" cy="266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75" y="1584075"/>
            <a:ext cx="3673525" cy="2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125" y="1587250"/>
            <a:ext cx="3673525" cy="2661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5811638" y="1747225"/>
            <a:ext cx="1414500" cy="1072500"/>
          </a:xfrm>
          <a:prstGeom prst="frame">
            <a:avLst>
              <a:gd fmla="val 12500" name="adj1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875" y="4343725"/>
            <a:ext cx="662324" cy="6623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best model with Confusion Matrix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best model to interpret data</a:t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4800588" y="2094600"/>
            <a:ext cx="2779500" cy="9543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Forest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1353438" y="2094600"/>
            <a:ext cx="2779500" cy="9543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Logistic 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Regression</a:t>
            </a:r>
            <a:endParaRPr sz="25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12" y="884225"/>
            <a:ext cx="8402776" cy="40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>
            <p:ph type="title"/>
          </p:nvPr>
        </p:nvSpPr>
        <p:spPr>
          <a:xfrm>
            <a:off x="236250" y="28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helped identify impactful features!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1688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vs sign of coefficient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00" y="754525"/>
            <a:ext cx="6798550" cy="4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75"/>
            <a:ext cx="8520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a streamer’s decision? (Magnitude)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348675" y="1444675"/>
            <a:ext cx="26385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Likely to stream when: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Regularly use</a:t>
            </a:r>
            <a:r>
              <a:rPr b="1" lang="en" sz="1600"/>
              <a:t> </a:t>
            </a:r>
            <a:r>
              <a:rPr lang="en" sz="1600" u="sng"/>
              <a:t>high-tech</a:t>
            </a:r>
            <a:r>
              <a:rPr b="1" lang="en" sz="1600"/>
              <a:t> </a:t>
            </a:r>
            <a:r>
              <a:rPr lang="en" sz="1600"/>
              <a:t>equipment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Willing to pay</a:t>
            </a:r>
            <a:r>
              <a:rPr lang="en" sz="1600"/>
              <a:t> for bandwidth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Age</a:t>
            </a:r>
            <a:r>
              <a:rPr lang="en" sz="1600"/>
              <a:t>, below age 40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22263" r="0" t="0"/>
          <a:stretch/>
        </p:blipFill>
        <p:spPr>
          <a:xfrm>
            <a:off x="2987175" y="1167675"/>
            <a:ext cx="5889650" cy="36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/>
          <p:nvPr/>
        </p:nvSpPr>
        <p:spPr>
          <a:xfrm>
            <a:off x="3233100" y="1167675"/>
            <a:ext cx="5599200" cy="6339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mpacts a streamer’s decision? (Direction)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975" y="1172300"/>
            <a:ext cx="5823400" cy="3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48675" y="1444675"/>
            <a:ext cx="26385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Likely to stream when: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Regularly use</a:t>
            </a:r>
            <a:r>
              <a:rPr b="1" lang="en" sz="1600"/>
              <a:t> </a:t>
            </a:r>
            <a:r>
              <a:rPr lang="en" sz="1600" u="sng"/>
              <a:t>high-tech</a:t>
            </a:r>
            <a:r>
              <a:rPr b="1" lang="en" sz="1600"/>
              <a:t> </a:t>
            </a:r>
            <a:r>
              <a:rPr lang="en" sz="1600"/>
              <a:t>equipment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Willing to pay</a:t>
            </a:r>
            <a:r>
              <a:rPr lang="en" sz="1600"/>
              <a:t> for bandwidth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Age</a:t>
            </a:r>
            <a:r>
              <a:rPr lang="en" sz="1600"/>
              <a:t>, below age 40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0"/>
          <p:cNvSpPr/>
          <p:nvPr/>
        </p:nvSpPr>
        <p:spPr>
          <a:xfrm>
            <a:off x="464200" y="1969050"/>
            <a:ext cx="291900" cy="3069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0"/>
          <p:cNvSpPr/>
          <p:nvPr/>
        </p:nvSpPr>
        <p:spPr>
          <a:xfrm>
            <a:off x="464200" y="2787325"/>
            <a:ext cx="291900" cy="3069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0"/>
          <p:cNvSpPr/>
          <p:nvPr/>
        </p:nvSpPr>
        <p:spPr>
          <a:xfrm>
            <a:off x="464200" y="3605600"/>
            <a:ext cx="291900" cy="3624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"/>
          <p:cNvSpPr/>
          <p:nvPr/>
        </p:nvSpPr>
        <p:spPr>
          <a:xfrm>
            <a:off x="5014900" y="1377725"/>
            <a:ext cx="3389100" cy="6612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>
            <a:off x="4652950" y="3780400"/>
            <a:ext cx="3705300" cy="661200"/>
          </a:xfrm>
          <a:prstGeom prst="frame">
            <a:avLst>
              <a:gd fmla="val 1250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92900" y="2141250"/>
            <a:ext cx="8158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 for streaming companies?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Sleep is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biggest </a:t>
            </a:r>
            <a:r>
              <a:rPr lang="en" sz="4000"/>
              <a:t>competitor.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Reed Hastings, CEO, Netflix, 2017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076575" y="4637450"/>
            <a:ext cx="18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(The Guardian, 2017)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Promote premium with </a:t>
            </a:r>
            <a:r>
              <a:rPr lang="en" u="sng"/>
              <a:t>loyal streaming</a:t>
            </a:r>
            <a:endParaRPr u="sng"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446725" y="3536150"/>
            <a:ext cx="26919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Individuals willingness to </a:t>
            </a:r>
            <a:br>
              <a:rPr lang="en" sz="1600"/>
            </a:br>
            <a:r>
              <a:rPr lang="en" sz="1600"/>
              <a:t>pay for faster internet speed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950" y="1337725"/>
            <a:ext cx="1355350" cy="1355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563" y="1412875"/>
            <a:ext cx="1037875" cy="10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575" y="3417828"/>
            <a:ext cx="1118350" cy="11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350" y="3354962"/>
            <a:ext cx="1244100" cy="1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446725" y="1799838"/>
            <a:ext cx="220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“High tech” individuals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2" name="Google Shape;372;p52"/>
          <p:cNvSpPr txBox="1"/>
          <p:nvPr/>
        </p:nvSpPr>
        <p:spPr>
          <a:xfrm>
            <a:off x="4872975" y="1708613"/>
            <a:ext cx="211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Age less than 40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52"/>
          <p:cNvSpPr txBox="1"/>
          <p:nvPr/>
        </p:nvSpPr>
        <p:spPr>
          <a:xfrm>
            <a:off x="4779925" y="3581900"/>
            <a:ext cx="2628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Households with children less than 19 years old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311700" y="34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Target </a:t>
            </a:r>
            <a:r>
              <a:rPr lang="en" u="sng"/>
              <a:t>untapped consumers</a:t>
            </a:r>
            <a:r>
              <a:rPr lang="en"/>
              <a:t> &amp; improve value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311700" y="1017725"/>
            <a:ext cx="8520600" cy="3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into untapped segments		 </a:t>
            </a:r>
            <a:r>
              <a:rPr lang="en"/>
              <a:t>Partner with educational institutions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12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Improve streaming value in consumers life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475" y="1515900"/>
            <a:ext cx="1389525" cy="1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75" y="3395075"/>
            <a:ext cx="1623450" cy="1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825" y="1515900"/>
            <a:ext cx="1282775" cy="1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25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738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6150" y="1642050"/>
            <a:ext cx="1146500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1144150" y="3074825"/>
            <a:ext cx="16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Predict premium consumers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3603738" y="3074825"/>
            <a:ext cx="16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Expand model to new markets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6095525" y="3074825"/>
            <a:ext cx="169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Add data sources &amp; continuously improve feature engineering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9" name="Google Shape;39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Cook, D. (2020, November). </a:t>
            </a:r>
            <a:r>
              <a:rPr i="1" lang="en" sz="1200"/>
              <a:t>Video Streaming Services in the US: US Specialized Industry Report OD6197.</a:t>
            </a:r>
            <a:r>
              <a:rPr lang="en" sz="1200"/>
              <a:t> IBISWorld.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https://my-ibisworld-com.cmu.idm.oclc.org/us/en/industry-specialized/od6197/about</a:t>
            </a:r>
            <a:r>
              <a:rPr lang="en" sz="1200"/>
              <a:t>  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Hern, A. (2017, April). </a:t>
            </a:r>
            <a:r>
              <a:rPr i="1" lang="en" sz="1200"/>
              <a:t>Netflix's biggest competitor? Sleep. </a:t>
            </a:r>
            <a:r>
              <a:rPr lang="en" sz="1200"/>
              <a:t>The Guardian.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https://www.theguardian.com/technology/2017/apr/18/netflix-competitor-sleep-uber-facebook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Telegraph. (2020, September). </a:t>
            </a:r>
            <a:r>
              <a:rPr i="1" lang="en" sz="1200"/>
              <a:t>Why Netflix Asks “Are You Still Watching?” (and How to Stop It)</a:t>
            </a:r>
            <a:r>
              <a:rPr lang="en" sz="1200"/>
              <a:t>.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https://techtelegraph.co.uk/why-netflix-asks-are-you-still-watching-and-how-to-stop-it/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Lau, D. C. H. (2019, January 10). </a:t>
            </a:r>
            <a:r>
              <a:rPr i="1" lang="en" sz="1200">
                <a:solidFill>
                  <a:schemeClr val="dk1"/>
                </a:solidFill>
              </a:rPr>
              <a:t>5 steps of a data science project lifecycle</a:t>
            </a:r>
            <a:r>
              <a:rPr lang="en" sz="1200">
                <a:solidFill>
                  <a:schemeClr val="dk1"/>
                </a:solidFill>
              </a:rPr>
              <a:t>. Medium. ]Retrieved February 28, 2022, from </a:t>
            </a:r>
            <a:r>
              <a:rPr lang="en" sz="1200" u="sng">
                <a:solidFill>
                  <a:srgbClr val="FFD966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https://towardsdatascience.com/5-steps-of-a-data-science-project-lifecycle-26c50372b492</a:t>
            </a:r>
            <a:endParaRPr sz="12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Modeling the data - data science tutorial</a:t>
            </a:r>
            <a:r>
              <a:rPr lang="en" sz="1200">
                <a:solidFill>
                  <a:schemeClr val="dk1"/>
                </a:solidFill>
              </a:rPr>
              <a:t>. Intellipaat Blog. (n.d.). Retrieved February 28, 2022, from </a:t>
            </a:r>
            <a:r>
              <a:rPr lang="en" sz="1200" u="sng">
                <a:solidFill>
                  <a:srgbClr val="FFD96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https://intellipaat.com/blog/tutorial/data-science-tutorial/modeling-the-data/</a:t>
            </a:r>
            <a:endParaRPr sz="12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Grid search hyperparameter tuning with scikit-learn ( GRIDSEARCHCV )</a:t>
            </a:r>
            <a:r>
              <a:rPr lang="en" sz="1200">
                <a:solidFill>
                  <a:schemeClr val="dk1"/>
                </a:solidFill>
              </a:rPr>
              <a:t>. PyImageSearch. (2021, May 7). Retrieved February </a:t>
            </a:r>
            <a:r>
              <a:rPr lang="en" sz="1200">
                <a:solidFill>
                  <a:srgbClr val="FFD966"/>
                </a:solidFill>
              </a:rPr>
              <a:t>28, 2022, from </a:t>
            </a:r>
            <a:r>
              <a:rPr lang="en" sz="1200" u="sng">
                <a:solidFill>
                  <a:srgbClr val="FFD966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https://pyimagesearch.com/2021/05/24/grid-search-hyperparameter-tuning-with-scikit-learn-gridsearchcv/</a:t>
            </a:r>
            <a:endParaRPr sz="12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ARCHIVE:We hear you! And We </a:t>
            </a:r>
            <a:r>
              <a:rPr lang="en"/>
              <a:t>recommend</a:t>
            </a:r>
            <a:r>
              <a:rPr lang="en"/>
              <a:t> the </a:t>
            </a:r>
            <a:r>
              <a:rPr lang="en"/>
              <a:t>best</a:t>
            </a:r>
            <a:r>
              <a:rPr lang="en"/>
              <a:t> for you! </a:t>
            </a:r>
            <a:endParaRPr/>
          </a:p>
        </p:txBody>
      </p:sp>
      <p:sp>
        <p:nvSpPr>
          <p:cNvPr id="405" name="Google Shape;40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you identify your best market!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Tagret hightech communities (fitness/drones/3d printing)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with children and children&gt;19 yo are highly plausible streamers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Willingness to pay for higher internet indicates interest in higher quality experience in streaming(MODEL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pay and Income class directly affecting the ability to be a streamer, hence we need to incentivise these customers to be able to access the services(MODEL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Helping you identify the future disruptors!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Although people with higher age might not be into streaming, but this showcases an opportunity into the market of 40-60 year olds who could be an untapped market for streaming service (MODEL OUTCOME)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bring value to streaming services instead of being a disposable service (EDA)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 to have students register for streaming services to cross sell through educational services (neflix could enter edtech) (MODEL OUTCOME)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</a:t>
            </a:r>
            <a:r>
              <a:rPr lang="en"/>
              <a:t>One Hot-Encoding &amp; Numeric </a:t>
            </a:r>
            <a:endParaRPr/>
          </a:p>
        </p:txBody>
      </p:sp>
      <p:sp>
        <p:nvSpPr>
          <p:cNvPr id="411" name="Google Shape;411;p57"/>
          <p:cNvSpPr txBox="1"/>
          <p:nvPr/>
        </p:nvSpPr>
        <p:spPr>
          <a:xfrm>
            <a:off x="224488" y="1204900"/>
            <a:ext cx="4055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OHE &amp; bucket: Income 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2" name="Google Shape;4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00" y="1787775"/>
            <a:ext cx="1016075" cy="13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99" y="3489275"/>
            <a:ext cx="3784275" cy="12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/>
          <p:nvPr/>
        </p:nvSpPr>
        <p:spPr>
          <a:xfrm>
            <a:off x="4345341" y="2160650"/>
            <a:ext cx="25500" cy="1755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7"/>
          <p:cNvSpPr/>
          <p:nvPr/>
        </p:nvSpPr>
        <p:spPr>
          <a:xfrm rot="10800000">
            <a:off x="2151688" y="3226425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7"/>
          <p:cNvSpPr txBox="1"/>
          <p:nvPr/>
        </p:nvSpPr>
        <p:spPr>
          <a:xfrm>
            <a:off x="4624800" y="1228000"/>
            <a:ext cx="4055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Numeric: Willing to pay for internet speed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2" y="1787763"/>
            <a:ext cx="4374739" cy="12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588" y="3489275"/>
            <a:ext cx="1347526" cy="12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 rot="10800000">
            <a:off x="6504863" y="3227113"/>
            <a:ext cx="200700" cy="173400"/>
          </a:xfrm>
          <a:prstGeom prst="triangle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Year over year increase in enterprises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6924"/>
          <a:stretch/>
        </p:blipFill>
        <p:spPr>
          <a:xfrm>
            <a:off x="1920662" y="951575"/>
            <a:ext cx="5302674" cy="41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703925" y="4637450"/>
            <a:ext cx="12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(Cook, 2020)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 rot="10800000">
            <a:off x="5551350" y="1012075"/>
            <a:ext cx="0" cy="30438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companies face stiff competition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936550" y="2703925"/>
            <a:ext cx="23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229513" y="2768125"/>
            <a:ext cx="20544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Risk of redundant advertising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94375" y="2768125"/>
            <a:ext cx="2054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Compete for consumer attention and subscriptions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664675" y="2768125"/>
            <a:ext cx="20544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Increase costs of acquisition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950" y="1795075"/>
            <a:ext cx="908850" cy="9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874" y="1926100"/>
            <a:ext cx="842001" cy="8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45" y="1926113"/>
            <a:ext cx="841999" cy="8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of experienced product and data scientists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841080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Michael Yang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 years of  experience as Analytics Consultant at Deloitte Consulting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37550" y="2726400"/>
            <a:ext cx="127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Cole Thomas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 years of experience at Wells Fargo Securities as an Analytics Consultant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925" y="1324075"/>
            <a:ext cx="1140650" cy="11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289315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Kelly McManus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MISM-BIDA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 years of 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product analytics at transportation startup, Bus.com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descr="https://www.linkedin.com/in/aaratrika-chakraborty-a9b052120/" id="114" name="Google Shape;114;p19" title="LinkedIn Profile"/>
          <p:cNvSpPr txBox="1"/>
          <p:nvPr/>
        </p:nvSpPr>
        <p:spPr>
          <a:xfrm>
            <a:off x="5392825" y="2726400"/>
            <a:ext cx="139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Davidson Siga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       </a:t>
            </a:r>
            <a:r>
              <a:rPr lang="en" sz="9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3 years of experience in Data Science in Healthcare and BFSI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At Mu Sigma and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Wells Fargo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944610" y="2726400"/>
            <a:ext cx="127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Krishnaraj Pawooskar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 Profile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MISM (‘22)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6-month experience as a </a:t>
            </a:r>
            <a:r>
              <a:rPr lang="en" sz="900">
                <a:solidFill>
                  <a:schemeClr val="dk1"/>
                </a:solidFill>
              </a:rPr>
              <a:t>Software Developer Intern at Robert Bosch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9">
            <a:alphaModFix/>
          </a:blip>
          <a:srcRect b="7367" l="5705" r="5696" t="7359"/>
          <a:stretch/>
        </p:blipFill>
        <p:spPr>
          <a:xfrm>
            <a:off x="2334937" y="1324075"/>
            <a:ext cx="1180181" cy="11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8375" y="1304075"/>
            <a:ext cx="1062912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9725" y="1232649"/>
            <a:ext cx="1180201" cy="12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12">
            <a:alphaModFix/>
          </a:blip>
          <a:srcRect b="0" l="0" r="0" t="28279"/>
          <a:stretch/>
        </p:blipFill>
        <p:spPr>
          <a:xfrm>
            <a:off x="5455375" y="1252637"/>
            <a:ext cx="1271401" cy="127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06475" y="1324075"/>
            <a:ext cx="1180201" cy="11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2949150" y="2150037"/>
            <a:ext cx="3245700" cy="843425"/>
            <a:chOff x="5791525" y="4470237"/>
            <a:chExt cx="3245700" cy="843425"/>
          </a:xfrm>
        </p:grpSpPr>
        <p:sp>
          <p:nvSpPr>
            <p:cNvPr id="126" name="Google Shape;126;p20"/>
            <p:cNvSpPr txBox="1"/>
            <p:nvPr/>
          </p:nvSpPr>
          <p:spPr>
            <a:xfrm>
              <a:off x="5791525" y="4544163"/>
              <a:ext cx="32457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8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earmark </a:t>
              </a:r>
              <a:endParaRPr b="1" sz="38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7" name="Google Shape;127;p20"/>
            <p:cNvPicPr preferRelativeResize="0"/>
            <p:nvPr/>
          </p:nvPicPr>
          <p:blipFill rotWithShape="1">
            <a:blip r:embed="rId3">
              <a:alphaModFix amt="75000"/>
            </a:blip>
            <a:srcRect b="0" l="0" r="-4482" t="0"/>
            <a:stretch/>
          </p:blipFill>
          <p:spPr>
            <a:xfrm>
              <a:off x="7875075" y="4470237"/>
              <a:ext cx="881198" cy="843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1665300"/>
            <a:ext cx="85206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streaming companies </a:t>
            </a:r>
            <a:br>
              <a:rPr lang="en"/>
            </a:br>
            <a:r>
              <a:rPr lang="en"/>
              <a:t>identify and advertise to </a:t>
            </a:r>
            <a:r>
              <a:rPr lang="en" u="sng"/>
              <a:t>high potential customers</a:t>
            </a:r>
            <a:r>
              <a:rPr lang="en"/>
              <a:t> </a:t>
            </a:r>
            <a:br>
              <a:rPr lang="en"/>
            </a:br>
            <a:r>
              <a:rPr lang="en"/>
              <a:t>to increase ROI on advertising and market share.</a:t>
            </a: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7089025" y="4454150"/>
            <a:ext cx="3245700" cy="582325"/>
            <a:chOff x="6637450" y="4432975"/>
            <a:chExt cx="3245700" cy="582325"/>
          </a:xfrm>
        </p:grpSpPr>
        <p:sp>
          <p:nvSpPr>
            <p:cNvPr id="134" name="Google Shape;134;p21"/>
            <p:cNvSpPr txBox="1"/>
            <p:nvPr/>
          </p:nvSpPr>
          <p:spPr>
            <a:xfrm>
              <a:off x="6637450" y="4461200"/>
              <a:ext cx="3245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E6913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earmark </a:t>
              </a:r>
              <a:endParaRPr b="1" sz="24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35" name="Google Shape;135;p21"/>
            <p:cNvPicPr preferRelativeResize="0"/>
            <p:nvPr/>
          </p:nvPicPr>
          <p:blipFill>
            <a:blip r:embed="rId3">
              <a:alphaModFix amt="75000"/>
            </a:blip>
            <a:stretch>
              <a:fillRect/>
            </a:stretch>
          </p:blipFill>
          <p:spPr>
            <a:xfrm>
              <a:off x="7935500" y="4432975"/>
              <a:ext cx="506250" cy="50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